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8" r:id="rId11"/>
    <p:sldId id="267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598FA-44FB-4001-BB74-40457CE9ED5C}" type="datetimeFigureOut">
              <a:rPr lang="en-IN" smtClean="0"/>
              <a:t>04-09-2019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73B37-15C7-4BC7-9523-279A008990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98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598FA-44FB-4001-BB74-40457CE9ED5C}" type="datetimeFigureOut">
              <a:rPr lang="en-IN" smtClean="0"/>
              <a:t>04-09-2019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73B37-15C7-4BC7-9523-279A008990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7070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598FA-44FB-4001-BB74-40457CE9ED5C}" type="datetimeFigureOut">
              <a:rPr lang="en-IN" smtClean="0"/>
              <a:t>04-09-2019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73B37-15C7-4BC7-9523-279A008990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9320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598FA-44FB-4001-BB74-40457CE9ED5C}" type="datetimeFigureOut">
              <a:rPr lang="en-IN" smtClean="0"/>
              <a:t>04-09-2019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73B37-15C7-4BC7-9523-279A008990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7783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598FA-44FB-4001-BB74-40457CE9ED5C}" type="datetimeFigureOut">
              <a:rPr lang="en-IN" smtClean="0"/>
              <a:t>04-09-2019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73B37-15C7-4BC7-9523-279A008990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0777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598FA-44FB-4001-BB74-40457CE9ED5C}" type="datetimeFigureOut">
              <a:rPr lang="en-IN" smtClean="0"/>
              <a:t>04-09-2019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73B37-15C7-4BC7-9523-279A008990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0814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598FA-44FB-4001-BB74-40457CE9ED5C}" type="datetimeFigureOut">
              <a:rPr lang="en-IN" smtClean="0"/>
              <a:t>04-09-2019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73B37-15C7-4BC7-9523-279A008990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9002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598FA-44FB-4001-BB74-40457CE9ED5C}" type="datetimeFigureOut">
              <a:rPr lang="en-IN" smtClean="0"/>
              <a:t>04-09-2019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73B37-15C7-4BC7-9523-279A008990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0968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598FA-44FB-4001-BB74-40457CE9ED5C}" type="datetimeFigureOut">
              <a:rPr lang="en-IN" smtClean="0"/>
              <a:t>04-09-2019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73B37-15C7-4BC7-9523-279A008990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4137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598FA-44FB-4001-BB74-40457CE9ED5C}" type="datetimeFigureOut">
              <a:rPr lang="en-IN" smtClean="0"/>
              <a:t>04-09-2019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73B37-15C7-4BC7-9523-279A008990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9939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598FA-44FB-4001-BB74-40457CE9ED5C}" type="datetimeFigureOut">
              <a:rPr lang="en-IN" smtClean="0"/>
              <a:t>04-09-2019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73B37-15C7-4BC7-9523-279A008990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7161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5598FA-44FB-4001-BB74-40457CE9ED5C}" type="datetimeFigureOut">
              <a:rPr lang="en-IN" smtClean="0"/>
              <a:t>04-09-2019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73B37-15C7-4BC7-9523-279A008990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25939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User_experience_design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5" Type="http://schemas.microsoft.com/office/2007/relationships/hdphoto" Target="../media/hdphoto3.wdp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D0BAD-7671-43AA-AA94-240C2F7E1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4238" y="2450236"/>
            <a:ext cx="4518733" cy="120700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lgerian" panose="04020705040A02060702" pitchFamily="82" charset="0"/>
              </a:rPr>
              <a:t>WEB DESIGNING</a:t>
            </a:r>
            <a:endParaRPr lang="en-IN" sz="5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lgerian" panose="04020705040A02060702" pitchFamily="82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8FA2F6-CCAE-4759-9325-72B3342E00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680" y="381893"/>
            <a:ext cx="7757422" cy="4812315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F54F12B-B37E-4437-9D7D-B2896B0F20E0}"/>
              </a:ext>
            </a:extLst>
          </p:cNvPr>
          <p:cNvSpPr txBox="1"/>
          <p:nvPr/>
        </p:nvSpPr>
        <p:spPr>
          <a:xfrm>
            <a:off x="6977849" y="186429"/>
            <a:ext cx="5116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Guide : Mr. ASHISH KUMAR SAHU</a:t>
            </a:r>
            <a:endParaRPr lang="en-IN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89E3BF-A6D4-46C7-865C-26F8010F1402}"/>
              </a:ext>
            </a:extLst>
          </p:cNvPr>
          <p:cNvSpPr txBox="1"/>
          <p:nvPr/>
        </p:nvSpPr>
        <p:spPr>
          <a:xfrm>
            <a:off x="8312458" y="4838328"/>
            <a:ext cx="37818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TEAM MEMBERS</a:t>
            </a:r>
          </a:p>
          <a:p>
            <a:pPr algn="ctr"/>
            <a:endParaRPr lang="en-US" sz="2000" dirty="0"/>
          </a:p>
          <a:p>
            <a:r>
              <a:rPr lang="en-US" sz="2000" dirty="0"/>
              <a:t>B. Santosh Kumar       18BCE10081</a:t>
            </a:r>
          </a:p>
          <a:p>
            <a:r>
              <a:rPr lang="en-US" sz="2000" dirty="0"/>
              <a:t>P. Nile Krupa Sheel     18BCE10183</a:t>
            </a:r>
          </a:p>
          <a:p>
            <a:r>
              <a:rPr lang="en-US" sz="2000" dirty="0"/>
              <a:t>P.C.V.V. Mounish          18BCE10187</a:t>
            </a:r>
          </a:p>
          <a:p>
            <a:r>
              <a:rPr lang="en-US" sz="2000" dirty="0"/>
              <a:t>T. Mahesh                    18BCE10280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316669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4067B-9EBB-4109-A1A6-A4ADEB699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105" y="396071"/>
            <a:ext cx="3794829" cy="64033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Matura MT Script Capitals" panose="03020802060602070202" pitchFamily="66" charset="0"/>
              </a:rPr>
              <a:t>Flowchart :</a:t>
            </a:r>
            <a:endParaRPr lang="en-IN" dirty="0">
              <a:latin typeface="Matura MT Script Capitals" panose="03020802060602070202" pitchFamily="66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4B3C092-1C0C-48EC-AA8F-15E9CD6A7B55}"/>
              </a:ext>
            </a:extLst>
          </p:cNvPr>
          <p:cNvSpPr/>
          <p:nvPr/>
        </p:nvSpPr>
        <p:spPr>
          <a:xfrm>
            <a:off x="6281503" y="258594"/>
            <a:ext cx="1923128" cy="7851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VIT BHOPAL</a:t>
            </a:r>
            <a:endParaRPr lang="en-IN" dirty="0"/>
          </a:p>
        </p:txBody>
      </p:sp>
      <p:sp>
        <p:nvSpPr>
          <p:cNvPr id="6" name="Arrow: Bent-Up 5">
            <a:extLst>
              <a:ext uri="{FF2B5EF4-FFF2-40B4-BE49-F238E27FC236}">
                <a16:creationId xmlns:a16="http://schemas.microsoft.com/office/drawing/2014/main" id="{AE2E8602-F9CC-43FF-8364-B61CC9FD9EBF}"/>
              </a:ext>
            </a:extLst>
          </p:cNvPr>
          <p:cNvSpPr/>
          <p:nvPr/>
        </p:nvSpPr>
        <p:spPr>
          <a:xfrm rot="10800000">
            <a:off x="4829452" y="1470399"/>
            <a:ext cx="2358500" cy="496006"/>
          </a:xfrm>
          <a:prstGeom prst="bentUp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Arrow: Bent-Up 6">
            <a:extLst>
              <a:ext uri="{FF2B5EF4-FFF2-40B4-BE49-F238E27FC236}">
                <a16:creationId xmlns:a16="http://schemas.microsoft.com/office/drawing/2014/main" id="{0CD726D8-1C13-43DC-A0F5-4065FE64D573}"/>
              </a:ext>
            </a:extLst>
          </p:cNvPr>
          <p:cNvSpPr/>
          <p:nvPr/>
        </p:nvSpPr>
        <p:spPr>
          <a:xfrm rot="10800000" flipH="1">
            <a:off x="7187954" y="1470396"/>
            <a:ext cx="2586362" cy="496006"/>
          </a:xfrm>
          <a:prstGeom prst="bentUp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Minus Sign 7">
            <a:extLst>
              <a:ext uri="{FF2B5EF4-FFF2-40B4-BE49-F238E27FC236}">
                <a16:creationId xmlns:a16="http://schemas.microsoft.com/office/drawing/2014/main" id="{8225860E-81A8-414C-9DB2-55AB41DE6A89}"/>
              </a:ext>
            </a:extLst>
          </p:cNvPr>
          <p:cNvSpPr/>
          <p:nvPr/>
        </p:nvSpPr>
        <p:spPr>
          <a:xfrm rot="5400000">
            <a:off x="6870205" y="980441"/>
            <a:ext cx="745725" cy="694679"/>
          </a:xfrm>
          <a:prstGeom prst="mathMinus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150E2E5-F080-4BF2-AB85-9BE13347B92A}"/>
              </a:ext>
            </a:extLst>
          </p:cNvPr>
          <p:cNvSpPr/>
          <p:nvPr/>
        </p:nvSpPr>
        <p:spPr>
          <a:xfrm>
            <a:off x="3773007" y="2017453"/>
            <a:ext cx="2358499" cy="734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MENU</a:t>
            </a:r>
            <a:endParaRPr lang="en-IN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73C54FF-95F2-45D7-89BD-7A57D342BDA1}"/>
              </a:ext>
            </a:extLst>
          </p:cNvPr>
          <p:cNvSpPr/>
          <p:nvPr/>
        </p:nvSpPr>
        <p:spPr>
          <a:xfrm>
            <a:off x="8303581" y="2028553"/>
            <a:ext cx="2752078" cy="73462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ARRANGEMENT OF ICONS</a:t>
            </a:r>
            <a:endParaRPr lang="en-IN" dirty="0"/>
          </a:p>
        </p:txBody>
      </p:sp>
      <p:sp>
        <p:nvSpPr>
          <p:cNvPr id="12" name="Arrow: Bent-Up 11">
            <a:extLst>
              <a:ext uri="{FF2B5EF4-FFF2-40B4-BE49-F238E27FC236}">
                <a16:creationId xmlns:a16="http://schemas.microsoft.com/office/drawing/2014/main" id="{AEFF0F51-ABB7-4935-B59B-CE7516C0969E}"/>
              </a:ext>
            </a:extLst>
          </p:cNvPr>
          <p:cNvSpPr/>
          <p:nvPr/>
        </p:nvSpPr>
        <p:spPr>
          <a:xfrm rot="10800000">
            <a:off x="2777226" y="3112768"/>
            <a:ext cx="2121761" cy="496006"/>
          </a:xfrm>
          <a:prstGeom prst="bentUp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Arrow: Bent-Up 12">
            <a:extLst>
              <a:ext uri="{FF2B5EF4-FFF2-40B4-BE49-F238E27FC236}">
                <a16:creationId xmlns:a16="http://schemas.microsoft.com/office/drawing/2014/main" id="{A2D79066-1781-49B7-BCFF-F1209FB8DC5F}"/>
              </a:ext>
            </a:extLst>
          </p:cNvPr>
          <p:cNvSpPr/>
          <p:nvPr/>
        </p:nvSpPr>
        <p:spPr>
          <a:xfrm rot="10800000" flipH="1">
            <a:off x="4765824" y="3112769"/>
            <a:ext cx="2129904" cy="496006"/>
          </a:xfrm>
          <a:prstGeom prst="bentUp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Minus Sign 13">
            <a:extLst>
              <a:ext uri="{FF2B5EF4-FFF2-40B4-BE49-F238E27FC236}">
                <a16:creationId xmlns:a16="http://schemas.microsoft.com/office/drawing/2014/main" id="{135AF82F-4B69-4B48-BA70-127EEE02CB00}"/>
              </a:ext>
            </a:extLst>
          </p:cNvPr>
          <p:cNvSpPr/>
          <p:nvPr/>
        </p:nvSpPr>
        <p:spPr>
          <a:xfrm rot="5400000">
            <a:off x="4526755" y="2740937"/>
            <a:ext cx="605393" cy="524892"/>
          </a:xfrm>
          <a:prstGeom prst="mathMinus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8393B43-A784-4014-9CEB-FA5EB6F1C36E}"/>
              </a:ext>
            </a:extLst>
          </p:cNvPr>
          <p:cNvSpPr/>
          <p:nvPr/>
        </p:nvSpPr>
        <p:spPr>
          <a:xfrm>
            <a:off x="1845441" y="3627104"/>
            <a:ext cx="2121762" cy="6403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FACULTY CABINS</a:t>
            </a:r>
            <a:endParaRPr lang="en-IN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060CEE3-9ECE-4264-8289-FA7C5943759D}"/>
              </a:ext>
            </a:extLst>
          </p:cNvPr>
          <p:cNvSpPr/>
          <p:nvPr/>
        </p:nvSpPr>
        <p:spPr>
          <a:xfrm>
            <a:off x="5720180" y="3627104"/>
            <a:ext cx="2121761" cy="6403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HELP</a:t>
            </a:r>
            <a:endParaRPr lang="en-IN" dirty="0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745DF4D5-DC1C-4A11-9B47-07111A0EDBA8}"/>
              </a:ext>
            </a:extLst>
          </p:cNvPr>
          <p:cNvSpPr/>
          <p:nvPr/>
        </p:nvSpPr>
        <p:spPr>
          <a:xfrm>
            <a:off x="443882" y="4755138"/>
            <a:ext cx="257453" cy="522641"/>
          </a:xfrm>
          <a:prstGeom prst="down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0E2BD54D-0232-4D97-8F04-409273AD7376}"/>
              </a:ext>
            </a:extLst>
          </p:cNvPr>
          <p:cNvSpPr/>
          <p:nvPr/>
        </p:nvSpPr>
        <p:spPr>
          <a:xfrm>
            <a:off x="1361239" y="4755138"/>
            <a:ext cx="257453" cy="522641"/>
          </a:xfrm>
          <a:prstGeom prst="down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8B78339F-52C7-423A-859F-5898D60BFA8A}"/>
              </a:ext>
            </a:extLst>
          </p:cNvPr>
          <p:cNvSpPr/>
          <p:nvPr/>
        </p:nvSpPr>
        <p:spPr>
          <a:xfrm>
            <a:off x="2333343" y="4755138"/>
            <a:ext cx="257453" cy="522641"/>
          </a:xfrm>
          <a:prstGeom prst="down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59FF48BC-8C2A-4B0C-9B4D-0570ABC44DE7}"/>
              </a:ext>
            </a:extLst>
          </p:cNvPr>
          <p:cNvSpPr/>
          <p:nvPr/>
        </p:nvSpPr>
        <p:spPr>
          <a:xfrm>
            <a:off x="3218150" y="4755138"/>
            <a:ext cx="257453" cy="522641"/>
          </a:xfrm>
          <a:prstGeom prst="down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BD2BF286-4FED-4C4C-9CD0-B2A49F4143E5}"/>
              </a:ext>
            </a:extLst>
          </p:cNvPr>
          <p:cNvSpPr/>
          <p:nvPr/>
        </p:nvSpPr>
        <p:spPr>
          <a:xfrm>
            <a:off x="4126815" y="4755138"/>
            <a:ext cx="257453" cy="522641"/>
          </a:xfrm>
          <a:prstGeom prst="down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4686447E-CB06-445F-BBB3-C40F5C51BDA7}"/>
              </a:ext>
            </a:extLst>
          </p:cNvPr>
          <p:cNvSpPr/>
          <p:nvPr/>
        </p:nvSpPr>
        <p:spPr>
          <a:xfrm>
            <a:off x="5085979" y="4755140"/>
            <a:ext cx="257453" cy="522641"/>
          </a:xfrm>
          <a:prstGeom prst="down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6" name="Minus Sign 25">
            <a:extLst>
              <a:ext uri="{FF2B5EF4-FFF2-40B4-BE49-F238E27FC236}">
                <a16:creationId xmlns:a16="http://schemas.microsoft.com/office/drawing/2014/main" id="{DA990ABC-AE7D-4179-9769-84C0F386DAA7}"/>
              </a:ext>
            </a:extLst>
          </p:cNvPr>
          <p:cNvSpPr/>
          <p:nvPr/>
        </p:nvSpPr>
        <p:spPr>
          <a:xfrm>
            <a:off x="-352519" y="4569358"/>
            <a:ext cx="6501782" cy="333769"/>
          </a:xfrm>
          <a:prstGeom prst="mathMinus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B9960260-056C-4E38-AE28-29B4D5AEB084}"/>
              </a:ext>
            </a:extLst>
          </p:cNvPr>
          <p:cNvSpPr/>
          <p:nvPr/>
        </p:nvSpPr>
        <p:spPr>
          <a:xfrm>
            <a:off x="2766862" y="4294649"/>
            <a:ext cx="200863" cy="355757"/>
          </a:xfrm>
          <a:prstGeom prst="down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8" name="Arrow: Down 27">
            <a:extLst>
              <a:ext uri="{FF2B5EF4-FFF2-40B4-BE49-F238E27FC236}">
                <a16:creationId xmlns:a16="http://schemas.microsoft.com/office/drawing/2014/main" id="{455349F4-50B1-492A-AE90-F5FDE5F6D1E7}"/>
              </a:ext>
            </a:extLst>
          </p:cNvPr>
          <p:cNvSpPr/>
          <p:nvPr/>
        </p:nvSpPr>
        <p:spPr>
          <a:xfrm>
            <a:off x="6664544" y="4281045"/>
            <a:ext cx="214907" cy="974825"/>
          </a:xfrm>
          <a:prstGeom prst="down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309B4C0-C05C-4940-AB2F-3917D4157624}"/>
              </a:ext>
            </a:extLst>
          </p:cNvPr>
          <p:cNvSpPr/>
          <p:nvPr/>
        </p:nvSpPr>
        <p:spPr>
          <a:xfrm>
            <a:off x="112080" y="5296674"/>
            <a:ext cx="877041" cy="3337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GROUND</a:t>
            </a:r>
            <a:endParaRPr lang="en-IN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D1D52D5-E367-465C-828D-810C7C6A9113}"/>
              </a:ext>
            </a:extLst>
          </p:cNvPr>
          <p:cNvSpPr/>
          <p:nvPr/>
        </p:nvSpPr>
        <p:spPr>
          <a:xfrm>
            <a:off x="1106004" y="5296674"/>
            <a:ext cx="739437" cy="3337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FIRST</a:t>
            </a:r>
            <a:endParaRPr lang="en-IN" sz="110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C73DE0-E4A0-4A4A-A709-FC14FC241CC1}"/>
              </a:ext>
            </a:extLst>
          </p:cNvPr>
          <p:cNvSpPr/>
          <p:nvPr/>
        </p:nvSpPr>
        <p:spPr>
          <a:xfrm>
            <a:off x="1961965" y="5296674"/>
            <a:ext cx="877042" cy="3337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SECOND</a:t>
            </a:r>
            <a:endParaRPr lang="en-IN" sz="70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02F9A81-ABC0-4FBF-B3C6-2FB1E218F1DD}"/>
              </a:ext>
            </a:extLst>
          </p:cNvPr>
          <p:cNvSpPr/>
          <p:nvPr/>
        </p:nvSpPr>
        <p:spPr>
          <a:xfrm>
            <a:off x="2955531" y="5343558"/>
            <a:ext cx="761623" cy="2399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THIRD</a:t>
            </a:r>
            <a:endParaRPr lang="en-IN" sz="105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1C82760-3821-4F3B-9C4E-11B46F73B488}"/>
              </a:ext>
            </a:extLst>
          </p:cNvPr>
          <p:cNvSpPr/>
          <p:nvPr/>
        </p:nvSpPr>
        <p:spPr>
          <a:xfrm>
            <a:off x="3797042" y="5343558"/>
            <a:ext cx="931784" cy="2399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FOURTH</a:t>
            </a:r>
            <a:endParaRPr lang="en-IN" sz="105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B34935E-71D7-4768-BA07-C29764755B52}"/>
              </a:ext>
            </a:extLst>
          </p:cNvPr>
          <p:cNvSpPr/>
          <p:nvPr/>
        </p:nvSpPr>
        <p:spPr>
          <a:xfrm>
            <a:off x="4829451" y="5329593"/>
            <a:ext cx="761623" cy="2399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FIFTH</a:t>
            </a:r>
            <a:endParaRPr lang="en-IN" sz="1200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583D6252-80AB-4377-A4C9-A82DA46B172F}"/>
              </a:ext>
            </a:extLst>
          </p:cNvPr>
          <p:cNvSpPr/>
          <p:nvPr/>
        </p:nvSpPr>
        <p:spPr>
          <a:xfrm>
            <a:off x="6065495" y="5277779"/>
            <a:ext cx="1397681" cy="6403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CHAT POPUP</a:t>
            </a:r>
            <a:endParaRPr lang="en-IN" dirty="0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934A487C-1C87-473B-801A-4744D45DE1D7}"/>
              </a:ext>
            </a:extLst>
          </p:cNvPr>
          <p:cNvSpPr/>
          <p:nvPr/>
        </p:nvSpPr>
        <p:spPr>
          <a:xfrm>
            <a:off x="3247295" y="5608978"/>
            <a:ext cx="178093" cy="418745"/>
          </a:xfrm>
          <a:prstGeom prst="down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C5254A1C-B706-4101-AD7B-3EDDB6F3187D}"/>
              </a:ext>
            </a:extLst>
          </p:cNvPr>
          <p:cNvSpPr/>
          <p:nvPr/>
        </p:nvSpPr>
        <p:spPr>
          <a:xfrm>
            <a:off x="4193782" y="5609399"/>
            <a:ext cx="178093" cy="418745"/>
          </a:xfrm>
          <a:prstGeom prst="down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2" name="Arrow: Down 31">
            <a:extLst>
              <a:ext uri="{FF2B5EF4-FFF2-40B4-BE49-F238E27FC236}">
                <a16:creationId xmlns:a16="http://schemas.microsoft.com/office/drawing/2014/main" id="{E206995A-5E9D-4B2C-A802-5EBFA7A14246}"/>
              </a:ext>
            </a:extLst>
          </p:cNvPr>
          <p:cNvSpPr/>
          <p:nvPr/>
        </p:nvSpPr>
        <p:spPr>
          <a:xfrm>
            <a:off x="5167823" y="5597948"/>
            <a:ext cx="178093" cy="418745"/>
          </a:xfrm>
          <a:prstGeom prst="down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BE70A49-9B5D-49C2-96F9-815BFE87D1F8}"/>
              </a:ext>
            </a:extLst>
          </p:cNvPr>
          <p:cNvSpPr/>
          <p:nvPr/>
        </p:nvSpPr>
        <p:spPr>
          <a:xfrm>
            <a:off x="2777226" y="6042814"/>
            <a:ext cx="3023230" cy="6403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BLOCK A | BLOCK 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63160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6" grpId="0" animBg="1"/>
      <p:bldP spid="27" grpId="0" animBg="1"/>
      <p:bldP spid="28" grpId="0" animBg="1"/>
      <p:bldP spid="4" grpId="0" animBg="1"/>
      <p:bldP spid="5" grpId="0" animBg="1"/>
      <p:bldP spid="11" grpId="0" animBg="1"/>
      <p:bldP spid="17" grpId="0" animBg="1"/>
      <p:bldP spid="24" grpId="0" animBg="1"/>
      <p:bldP spid="25" grpId="0" animBg="1"/>
      <p:bldP spid="29" grpId="0" animBg="1"/>
      <p:bldP spid="30" grpId="0" animBg="1"/>
      <p:bldP spid="31" grpId="0" animBg="1"/>
      <p:bldP spid="32" grpId="0" animBg="1"/>
      <p:bldP spid="3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8C5CD8B-EB33-4934-AC45-193F893FB9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771" y="83830"/>
            <a:ext cx="3835154" cy="2061395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801FD44-564C-4E5D-A5AC-115DD71623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220" r="23326" b="7764"/>
          <a:stretch/>
        </p:blipFill>
        <p:spPr>
          <a:xfrm>
            <a:off x="4969274" y="2550232"/>
            <a:ext cx="4686672" cy="156222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763D20A-71ED-41B6-AF50-3C1298F825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95" t="55999" r="995" b="709"/>
          <a:stretch/>
        </p:blipFill>
        <p:spPr>
          <a:xfrm>
            <a:off x="2870822" y="2298776"/>
            <a:ext cx="1904989" cy="226044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DC45082-678D-4CEF-8E7A-212773AFBAA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3" b="807"/>
          <a:stretch/>
        </p:blipFill>
        <p:spPr>
          <a:xfrm>
            <a:off x="2819024" y="4652203"/>
            <a:ext cx="3913573" cy="18704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05A000B-0D50-4078-AD23-F0E1A2AB2B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6225" y="4517465"/>
            <a:ext cx="3767092" cy="20051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01649A1-C7B4-4186-BE83-99EED73AA860}"/>
              </a:ext>
            </a:extLst>
          </p:cNvPr>
          <p:cNvSpPr txBox="1"/>
          <p:nvPr/>
        </p:nvSpPr>
        <p:spPr>
          <a:xfrm>
            <a:off x="361026" y="594805"/>
            <a:ext cx="34622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OVERALL SYSTEM:</a:t>
            </a:r>
            <a:endParaRPr lang="en-IN" sz="3200" b="1" dirty="0"/>
          </a:p>
        </p:txBody>
      </p:sp>
    </p:spTree>
    <p:extLst>
      <p:ext uri="{BB962C8B-B14F-4D97-AF65-F5344CB8AC3E}">
        <p14:creationId xmlns:p14="http://schemas.microsoft.com/office/powerpoint/2010/main" val="3396133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BE02F4-4D4E-4939-BB2F-20785CB362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6954"/>
          <a:stretch/>
        </p:blipFill>
        <p:spPr>
          <a:xfrm>
            <a:off x="3065564" y="1037149"/>
            <a:ext cx="6429820" cy="428945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58843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95A63-E049-438D-AC99-1FEE01418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841" y="1564737"/>
            <a:ext cx="5436726" cy="1025273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Berlin Sans FB Demi" panose="020E0802020502020306" pitchFamily="34" charset="0"/>
              </a:rPr>
              <a:t>WEB DESIGNING :</a:t>
            </a:r>
            <a:endParaRPr lang="en-IN" sz="4800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3BFA98C5-A83F-4723-B0BB-B3726172F2E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49" r="5549"/>
          <a:stretch>
            <a:fillRect/>
          </a:stretch>
        </p:blipFill>
        <p:spPr>
          <a:xfrm>
            <a:off x="7788284" y="576381"/>
            <a:ext cx="3317681" cy="299244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EB3849B-E079-44E3-82C0-F9C5E30788E7}"/>
              </a:ext>
            </a:extLst>
          </p:cNvPr>
          <p:cNvSpPr/>
          <p:nvPr/>
        </p:nvSpPr>
        <p:spPr>
          <a:xfrm>
            <a:off x="881848" y="4539210"/>
            <a:ext cx="11132598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b="1" dirty="0"/>
              <a:t>Web design</a:t>
            </a:r>
            <a:r>
              <a:rPr lang="en-US" sz="2300" dirty="0"/>
              <a:t> encompasses many different skills and disciplines in the production and maintenance of websites. The different areas of web design include web graphic design; interface design; authoring, including standardized code and proprietary software; </a:t>
            </a:r>
            <a:r>
              <a:rPr lang="en-US" sz="2300" dirty="0">
                <a:hlinkClick r:id="rId3" tooltip="User experience desig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</a:t>
            </a:r>
            <a:r>
              <a:rPr lang="en-US" sz="2300" dirty="0"/>
              <a:t> experience design; and search engine optimization. </a:t>
            </a:r>
            <a:endParaRPr lang="en-IN" sz="2300" dirty="0"/>
          </a:p>
        </p:txBody>
      </p:sp>
    </p:spTree>
    <p:extLst>
      <p:ext uri="{BB962C8B-B14F-4D97-AF65-F5344CB8AC3E}">
        <p14:creationId xmlns:p14="http://schemas.microsoft.com/office/powerpoint/2010/main" val="1975935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0259D-6B79-4C18-8884-1F3517A47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61" y="759040"/>
            <a:ext cx="4779777" cy="1815483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Bauhaus 93" panose="04030905020B02020C02" pitchFamily="82" charset="0"/>
              </a:rPr>
              <a:t>WEB DESIGNER:</a:t>
            </a:r>
            <a:endParaRPr lang="en-IN" sz="4800" dirty="0">
              <a:latin typeface="Bauhaus 93" panose="04030905020B02020C02" pitchFamily="8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6C5E5F-A8B6-4978-8EE1-ABAEE6A402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8192" y="4385569"/>
            <a:ext cx="10878736" cy="1402673"/>
          </a:xfrm>
        </p:spPr>
        <p:txBody>
          <a:bodyPr>
            <a:normAutofit/>
          </a:bodyPr>
          <a:lstStyle/>
          <a:p>
            <a:r>
              <a:rPr lang="en-US" sz="2300" dirty="0"/>
              <a:t>A </a:t>
            </a:r>
            <a:r>
              <a:rPr lang="en-US" sz="2300" b="1" dirty="0"/>
              <a:t>Web designer</a:t>
            </a:r>
            <a:r>
              <a:rPr lang="en-US" sz="2300" dirty="0"/>
              <a:t> is someone who prepares content for the </a:t>
            </a:r>
            <a:r>
              <a:rPr lang="en-US" sz="2300" b="1" dirty="0"/>
              <a:t>Web</a:t>
            </a:r>
            <a:r>
              <a:rPr lang="en-US" sz="2300" dirty="0"/>
              <a:t>. This role is mainly related to the styling and layout of pages with content, including text and images. </a:t>
            </a:r>
            <a:r>
              <a:rPr lang="en-US" sz="2300" b="1" dirty="0"/>
              <a:t>Web designers</a:t>
            </a:r>
            <a:r>
              <a:rPr lang="en-US" sz="2300" dirty="0"/>
              <a:t> use many technologies but commonly rely on hypertext and hypermedia resources including HTML, CSS and additional </a:t>
            </a:r>
            <a:r>
              <a:rPr lang="en-US" sz="2300" b="1" dirty="0"/>
              <a:t>Web design</a:t>
            </a:r>
            <a:r>
              <a:rPr lang="en-US" sz="2300" dirty="0"/>
              <a:t> tools.</a:t>
            </a:r>
            <a:endParaRPr lang="en-IN" sz="2300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E761200-C870-4C78-8A57-F3106BEC07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810" y="1349121"/>
            <a:ext cx="5487772" cy="1917862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995752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92F58-4C51-47D8-AF5B-1D39ADD9F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128" y="608120"/>
            <a:ext cx="11185865" cy="1975282"/>
          </a:xfrm>
        </p:spPr>
        <p:txBody>
          <a:bodyPr>
            <a:noAutofit/>
          </a:bodyPr>
          <a:lstStyle/>
          <a:p>
            <a:r>
              <a:rPr lang="en-US" sz="3600" dirty="0"/>
              <a:t>Project On : </a:t>
            </a:r>
            <a:br>
              <a:rPr lang="en-US" sz="3600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           </a:t>
            </a:r>
            <a:r>
              <a:rPr lang="en-US" sz="3600" b="1" dirty="0">
                <a:latin typeface="Lucida Handwriting" panose="03010101010101010101" pitchFamily="66" charset="0"/>
              </a:rPr>
              <a:t>SUGGESTIONS IN VIT BHOPAL WEBSITE</a:t>
            </a:r>
            <a:endParaRPr lang="en-IN" b="1" dirty="0">
              <a:latin typeface="Lucida Handwriting" panose="03010101010101010101" pitchFamily="66" charset="0"/>
            </a:endParaRP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9D4FE025-B4FB-4DC2-9258-DC7C4D49A5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254" y="3043578"/>
            <a:ext cx="5515534" cy="306418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63705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77107-0127-4206-A188-DAD413DF0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038" y="332954"/>
            <a:ext cx="2622503" cy="536227"/>
          </a:xfrm>
        </p:spPr>
        <p:txBody>
          <a:bodyPr/>
          <a:lstStyle/>
          <a:p>
            <a:r>
              <a:rPr lang="en-US" dirty="0"/>
              <a:t>Suggestion 1 : 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B5662BB-62DB-4278-9B40-9451B819C3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570" y="1960802"/>
            <a:ext cx="7331493" cy="392540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EE14CD-B5BA-4510-8EB0-E6BFE22F05DC}"/>
              </a:ext>
            </a:extLst>
          </p:cNvPr>
          <p:cNvSpPr txBox="1"/>
          <p:nvPr/>
        </p:nvSpPr>
        <p:spPr>
          <a:xfrm>
            <a:off x="2917541" y="998427"/>
            <a:ext cx="6453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PROVIDING FACULTY  DETAILS</a:t>
            </a:r>
            <a:endParaRPr lang="en-IN" sz="4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B5AC7D-AEA1-4274-ACD2-D97029E60AF3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1898" y="84956"/>
            <a:ext cx="2670102" cy="103222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68296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9425B-F5EE-4A1C-AD3F-2ED1AE096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78" y="279646"/>
            <a:ext cx="2569237" cy="625876"/>
          </a:xfrm>
        </p:spPr>
        <p:txBody>
          <a:bodyPr/>
          <a:lstStyle/>
          <a:p>
            <a:r>
              <a:rPr lang="en-US" dirty="0"/>
              <a:t>Suggestion 2 : 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947B640-EB55-4CAC-AC3D-0A0E8DC255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0544" y="199747"/>
            <a:ext cx="1834787" cy="102748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25277E-AD6A-4E8B-BF7C-313C543264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 rot="10800000" flipV="1">
            <a:off x="1310300" y="1152037"/>
            <a:ext cx="8321970" cy="625876"/>
          </a:xfrm>
        </p:spPr>
        <p:txBody>
          <a:bodyPr>
            <a:noAutofit/>
          </a:bodyPr>
          <a:lstStyle/>
          <a:p>
            <a:r>
              <a:rPr lang="en-US" sz="4000" dirty="0"/>
              <a:t>PROPER ARRANGEMENT OF CONTENT</a:t>
            </a:r>
            <a:endParaRPr lang="en-IN" sz="4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8D7460F-F737-4DE3-BC68-2E805316F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769" y="1927794"/>
            <a:ext cx="8454501" cy="4500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370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8014B-4C44-4A34-BE6E-0CB46FD8C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372" y="239696"/>
            <a:ext cx="2542605" cy="621437"/>
          </a:xfrm>
        </p:spPr>
        <p:txBody>
          <a:bodyPr/>
          <a:lstStyle/>
          <a:p>
            <a:r>
              <a:rPr lang="en-US" dirty="0"/>
              <a:t>Suggestion 3: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F31DCCD-35B8-4F8F-830F-FD417F52C2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271" y="1152084"/>
            <a:ext cx="5622024" cy="302183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B7E6CF-B445-4F5C-BA99-CB6D0755DA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972117" y="1302800"/>
            <a:ext cx="3373545" cy="721309"/>
          </a:xfrm>
        </p:spPr>
        <p:txBody>
          <a:bodyPr>
            <a:noAutofit/>
          </a:bodyPr>
          <a:lstStyle/>
          <a:p>
            <a:r>
              <a:rPr lang="en-US" sz="4800" dirty="0"/>
              <a:t>CHAT POPUP</a:t>
            </a:r>
            <a:endParaRPr lang="en-IN" sz="4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00ECFD-B337-4D3B-AD46-DEB98A1D5B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0707" y="3020627"/>
            <a:ext cx="5744484" cy="30218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D7C4A5-13D9-41B1-BEC7-E721A5244A4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biLevel thresh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GlowEdges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705" t="-3741" r="21269" b="-5504"/>
          <a:stretch/>
        </p:blipFill>
        <p:spPr>
          <a:xfrm>
            <a:off x="71023" y="5042517"/>
            <a:ext cx="1669002" cy="1815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860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CB265-C878-494B-B08E-61C692479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439" y="320738"/>
            <a:ext cx="8625397" cy="109969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Rockwell Extra Bold" panose="02060903040505020403" pitchFamily="18" charset="0"/>
              </a:rPr>
              <a:t>HARDWARE REQUIREMENT :</a:t>
            </a:r>
            <a:endParaRPr lang="en-IN" sz="4000" dirty="0">
              <a:latin typeface="Rockwell Extra Bold" panose="02060903040505020403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2EB290-23B1-4EA4-9A2B-7FBED8CC12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8559" y="1756387"/>
            <a:ext cx="4117614" cy="3508072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2D38316-D614-4E8A-B83C-2EC8A81461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0409214"/>
              </p:ext>
            </p:extLst>
          </p:nvPr>
        </p:nvGraphicFramePr>
        <p:xfrm>
          <a:off x="2125460" y="2228294"/>
          <a:ext cx="6530268" cy="4021585"/>
        </p:xfrm>
        <a:graphic>
          <a:graphicData uri="http://schemas.openxmlformats.org/drawingml/2006/table">
            <a:tbl>
              <a:tblPr/>
              <a:tblGrid>
                <a:gridCol w="1632567">
                  <a:extLst>
                    <a:ext uri="{9D8B030D-6E8A-4147-A177-3AD203B41FA5}">
                      <a16:colId xmlns:a16="http://schemas.microsoft.com/office/drawing/2014/main" val="3920988346"/>
                    </a:ext>
                  </a:extLst>
                </a:gridCol>
                <a:gridCol w="1632567">
                  <a:extLst>
                    <a:ext uri="{9D8B030D-6E8A-4147-A177-3AD203B41FA5}">
                      <a16:colId xmlns:a16="http://schemas.microsoft.com/office/drawing/2014/main" val="1460220232"/>
                    </a:ext>
                  </a:extLst>
                </a:gridCol>
                <a:gridCol w="1632567">
                  <a:extLst>
                    <a:ext uri="{9D8B030D-6E8A-4147-A177-3AD203B41FA5}">
                      <a16:colId xmlns:a16="http://schemas.microsoft.com/office/drawing/2014/main" val="1677111015"/>
                    </a:ext>
                  </a:extLst>
                </a:gridCol>
                <a:gridCol w="1632567">
                  <a:extLst>
                    <a:ext uri="{9D8B030D-6E8A-4147-A177-3AD203B41FA5}">
                      <a16:colId xmlns:a16="http://schemas.microsoft.com/office/drawing/2014/main" val="4050319069"/>
                    </a:ext>
                  </a:extLst>
                </a:gridCol>
              </a:tblGrid>
              <a:tr h="783643">
                <a:tc>
                  <a:txBody>
                    <a:bodyPr/>
                    <a:lstStyle/>
                    <a:p>
                      <a:r>
                        <a:rPr lang="en-IN" dirty="0"/>
                        <a:t>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b="1"/>
                        <a:t>Windows requirements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1962523"/>
                  </a:ext>
                </a:extLst>
              </a:tr>
              <a:tr h="2006503">
                <a:tc>
                  <a:txBody>
                    <a:bodyPr/>
                    <a:lstStyle/>
                    <a:p>
                      <a:r>
                        <a:rPr lang="en-IN" b="1" dirty="0"/>
                        <a:t>Operating system</a:t>
                      </a:r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Windows 7 or later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744775"/>
                  </a:ext>
                </a:extLst>
              </a:tr>
              <a:tr h="783643">
                <a:tc>
                  <a:txBody>
                    <a:bodyPr/>
                    <a:lstStyle/>
                    <a:p>
                      <a:r>
                        <a:rPr lang="en-IN" b="1"/>
                        <a:t>Processor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Intel Pentium 4 or later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1946788"/>
                  </a:ext>
                </a:extLst>
              </a:tr>
              <a:tr h="447796">
                <a:tc>
                  <a:txBody>
                    <a:bodyPr/>
                    <a:lstStyle/>
                    <a:p>
                      <a:r>
                        <a:rPr lang="en-IN" b="1"/>
                        <a:t>Memory 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2 GB minimum, 4 GB recommended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3766622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9E697CF2-AFB7-4FF6-ACB5-5F31F0E0F4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4124" y="2484356"/>
            <a:ext cx="6964038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System requirements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12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9E497-93E3-4A65-A153-91B8EBC53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441" y="524925"/>
            <a:ext cx="7116191" cy="700195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Lucida Handwriting" panose="03010101010101010101" pitchFamily="66" charset="0"/>
              </a:rPr>
              <a:t>SOFTWARE REQUIREMENT :</a:t>
            </a:r>
            <a:endParaRPr lang="en-IN" sz="3600" dirty="0">
              <a:latin typeface="Lucida Handwriting" panose="03010101010101010101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FFEE6-A4AB-4CD8-A377-F580E4A1B5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2689" y="1861135"/>
            <a:ext cx="5181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sz="3200" b="1" dirty="0">
                <a:latin typeface="Algerian" panose="04020705040A02060702" pitchFamily="82" charset="0"/>
              </a:rPr>
              <a:t>HTML : </a:t>
            </a:r>
            <a:r>
              <a:rPr lang="en-US" dirty="0"/>
              <a:t>Hypertext Markup Language, the authoring language </a:t>
            </a:r>
            <a:r>
              <a:rPr lang="en-US" b="1" dirty="0"/>
              <a:t>used</a:t>
            </a:r>
            <a:r>
              <a:rPr lang="en-US" dirty="0"/>
              <a:t> to create documents on the World Wide Web. </a:t>
            </a:r>
          </a:p>
          <a:p>
            <a:endParaRPr lang="en-US" dirty="0"/>
          </a:p>
          <a:p>
            <a:r>
              <a:rPr lang="en-US" sz="3200" b="1" dirty="0">
                <a:latin typeface="Algerian" panose="04020705040A02060702" pitchFamily="82" charset="0"/>
              </a:rPr>
              <a:t>CSS : </a:t>
            </a:r>
            <a:r>
              <a:rPr lang="en-US" dirty="0"/>
              <a:t>Cascading Style Sheets is a stylesheet language used to describe the presentation of a document </a:t>
            </a:r>
            <a:r>
              <a:rPr lang="en-US" b="1" dirty="0"/>
              <a:t>CSS</a:t>
            </a:r>
            <a:r>
              <a:rPr lang="en-US" dirty="0"/>
              <a:t> describes how elements should be rendered on screen, on paper, in speech, or on other media.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D72240C-2FE1-4AE3-AD8C-8DD94A6983D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833" y="2228296"/>
            <a:ext cx="5402257" cy="280979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46111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228</TotalTime>
  <Words>280</Words>
  <Application>Microsoft Office PowerPoint</Application>
  <PresentationFormat>Widescreen</PresentationFormat>
  <Paragraphs>48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Algerian</vt:lpstr>
      <vt:lpstr>Arial</vt:lpstr>
      <vt:lpstr>Bauhaus 93</vt:lpstr>
      <vt:lpstr>Berlin Sans FB Demi</vt:lpstr>
      <vt:lpstr>Calibri</vt:lpstr>
      <vt:lpstr>Calibri Light</vt:lpstr>
      <vt:lpstr>Lucida Handwriting</vt:lpstr>
      <vt:lpstr>Matura MT Script Capitals</vt:lpstr>
      <vt:lpstr>Rockwell Extra Bold</vt:lpstr>
      <vt:lpstr>Office Theme</vt:lpstr>
      <vt:lpstr>WEB DESIGNING</vt:lpstr>
      <vt:lpstr>WEB DESIGNING :</vt:lpstr>
      <vt:lpstr>WEB DESIGNER:</vt:lpstr>
      <vt:lpstr>Project On :               SUGGESTIONS IN VIT BHOPAL WEBSITE</vt:lpstr>
      <vt:lpstr>Suggestion 1 : </vt:lpstr>
      <vt:lpstr>Suggestion 2 : </vt:lpstr>
      <vt:lpstr>Suggestion 3:</vt:lpstr>
      <vt:lpstr>HARDWARE REQUIREMENT :</vt:lpstr>
      <vt:lpstr>SOFTWARE REQUIREMENT :</vt:lpstr>
      <vt:lpstr>Flowchart :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DESIGNING</dc:title>
  <dc:creator>nile krupasheel</dc:creator>
  <cp:lastModifiedBy>nile krupasheel</cp:lastModifiedBy>
  <cp:revision>37</cp:revision>
  <dcterms:created xsi:type="dcterms:W3CDTF">2019-09-03T16:29:11Z</dcterms:created>
  <dcterms:modified xsi:type="dcterms:W3CDTF">2019-09-04T08:39:11Z</dcterms:modified>
</cp:coreProperties>
</file>

<file path=docProps/thumbnail.jpeg>
</file>